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7" r:id="rId2"/>
    <p:sldId id="2540" r:id="rId3"/>
    <p:sldId id="2541" r:id="rId4"/>
    <p:sldId id="2543" r:id="rId5"/>
    <p:sldId id="2558" r:id="rId6"/>
    <p:sldId id="2544" r:id="rId7"/>
    <p:sldId id="2546" r:id="rId8"/>
    <p:sldId id="2559" r:id="rId9"/>
    <p:sldId id="2561" r:id="rId10"/>
    <p:sldId id="2562" r:id="rId11"/>
    <p:sldId id="2547" r:id="rId12"/>
    <p:sldId id="2563" r:id="rId13"/>
    <p:sldId id="2564" r:id="rId14"/>
    <p:sldId id="2553" r:id="rId15"/>
    <p:sldId id="2555" r:id="rId16"/>
    <p:sldId id="2565" r:id="rId17"/>
    <p:sldId id="2566" r:id="rId18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8486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20.2　数据的集中趋势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中位数和众数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9" name="yt_shape_11079"/>
          <p:cNvSpPr txBox="1"/>
          <p:nvPr/>
        </p:nvSpPr>
        <p:spPr>
          <a:xfrm>
            <a:off x="540119" y="1248354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如果该校八年级有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ef927"/>
              </a:rPr>
              <a:t>请估算八年级体重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高于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的学生大约有多少人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yt_shape_11080"/>
              <p:cNvSpPr txBox="1"/>
              <p:nvPr/>
            </p:nvSpPr>
            <p:spPr>
              <a:xfrm>
                <a:off x="540119" y="2559502"/>
                <a:ext cx="9377290" cy="136248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÷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600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25886"/>
                  </a:rPr>
                  <a:t>＝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216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6" name="yt_shape_110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559502"/>
                <a:ext cx="9377290" cy="1362489"/>
              </a:xfrm>
              <a:prstGeom prst="rect">
                <a:avLst/>
              </a:prstGeom>
              <a:blipFill>
                <a:blip r:embed="rId2"/>
                <a:stretch>
                  <a:fillRect l="-2991" t="-3139" b="-197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082" name="yt_shape_11082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531395" y="2559502"/>
            <a:ext cx="2095244" cy="2669623"/>
            <a:chOff x="0" y="0"/>
            <a:chExt cx="2095244" cy="2669623"/>
          </a:xfrm>
        </p:grpSpPr>
        <p:pic>
          <p:nvPicPr>
            <p:cNvPr id="7" name="yt_image_11082" descr="{&quot;rangeId&quot;:0,&quot;⚘_3&quot;:1}">
              <a:extLst>
                <a:ext uri="">
                  <a16:creationId xmlns="" xmlns:p14="http://schemas.microsoft.com/office/powerpoint/2010/main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079625" cy="2079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84" name="yt_shape_11084" descr="{&quot;rangeId&quot;:0,&quot;IgnoreLineSpacing&quot;:1}"/>
            <p:cNvSpPr txBox="1"/>
            <p:nvPr/>
          </p:nvSpPr>
          <p:spPr>
            <a:xfrm>
              <a:off x="11340" y="21156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11086" name="yt_shape_11086"/>
          <p:cNvSpPr txBox="1"/>
          <p:nvPr/>
        </p:nvSpPr>
        <p:spPr>
          <a:xfrm>
            <a:off x="540000" y="4008858"/>
            <a:ext cx="986488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答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八年级体重高于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的学生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大约</a:t>
            </a:r>
            <a:endParaRPr lang="en-US" altLang="zh-CN" sz="3600" b="1" i="0" u="none" smtClean="0">
              <a:solidFill>
                <a:srgbClr val="FF0000"/>
              </a:solidFill>
              <a:effectLst/>
              <a:latin typeface="Times New Roman" pitchFamily="36"/>
              <a:ea typeface="黑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216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人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1108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7" name="yt_shape_11087"/>
          <p:cNvSpPr txBox="1"/>
          <p:nvPr/>
        </p:nvSpPr>
        <p:spPr>
          <a:xfrm>
            <a:off x="540000" y="1264698"/>
            <a:ext cx="277960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众数</a:t>
            </a:r>
          </a:p>
        </p:txBody>
      </p:sp>
      <p:sp>
        <p:nvSpPr>
          <p:cNvPr id="11088" name="yt_shape_11088"/>
          <p:cNvSpPr txBox="1"/>
          <p:nvPr/>
        </p:nvSpPr>
        <p:spPr>
          <a:xfrm>
            <a:off x="540119" y="186948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广东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某学校组织歌唱比赛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最终有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3cf9"/>
              </a:rPr>
              <a:t>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位同学进入决赛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位同学的评分分别是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feefc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d1fa2"/>
              </a:rPr>
              <a:t>这组评分的众数和中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位数分别是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089" name="yt_table_11089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940897"/>
              </p:ext>
            </p:extLst>
          </p:nvPr>
        </p:nvGraphicFramePr>
        <p:xfrm>
          <a:off x="540085" y="4136263"/>
          <a:ext cx="7193280" cy="1097280"/>
        </p:xfrm>
        <a:graphic>
          <a:graphicData uri="http://schemas.openxmlformats.org/drawingml/2006/table">
            <a:tbl>
              <a:tblPr/>
              <a:tblGrid>
                <a:gridCol w="4062730">
                  <a:extLst>
                    <a:ext uri="{9D8B030D-6E8A-4147-A177-3AD203B41FA5}">
                      <a16:colId xmlns:a16="http://schemas.microsoft.com/office/drawing/2014/main" val="10080"/>
                    </a:ext>
                  </a:extLst>
                </a:gridCol>
                <a:gridCol w="3130550">
                  <a:extLst>
                    <a:ext uri="{9D8B030D-6E8A-4147-A177-3AD203B41FA5}">
                      <a16:colId xmlns:a16="http://schemas.microsoft.com/office/drawing/2014/main" val="100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</a:tbl>
          </a:graphicData>
        </a:graphic>
      </p:graphicFrame>
      <p:pic>
        <p:nvPicPr>
          <p:cNvPr id="3" name="yt_shape_1731295670144">
            <a:extLst>
              <a:ext uri="{FF2B5EF4-FFF2-40B4-BE49-F238E27FC236}">
                <a16:creationId xmlns:a16="http://schemas.microsoft.com/office/drawing/2014/main" id="{13A2D3F6-E8F0-9782-7F3B-AB71CFE72B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964061"/>
            <a:ext cx="692342" cy="35948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4E580245-5F1B-FE01-4FE9-92DD8578491E}"/>
              </a:ext>
            </a:extLst>
          </p:cNvPr>
          <p:cNvSpPr txBox="1"/>
          <p:nvPr/>
        </p:nvSpPr>
        <p:spPr>
          <a:xfrm>
            <a:off x="3661621" y="3468598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1" name="yt_shape_11091"/>
          <p:cNvSpPr txBox="1"/>
          <p:nvPr/>
        </p:nvSpPr>
        <p:spPr>
          <a:xfrm>
            <a:off x="540120" y="112523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自学校开展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书香校园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活动以来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4874f"/>
              </a:rPr>
              <a:t>受到同学们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的广泛关注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学校为了解全校学生课外阅读的情况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31da"/>
              </a:rPr>
              <a:t>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机调查了部分学生在一周内借阅图书的次数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6f93c"/>
              </a:rPr>
              <a:t>并制成如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图不完整的统计图表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aphicFrame>
        <p:nvGraphicFramePr>
          <p:cNvPr id="11092" name="yt_table_11092" title="H_14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497521"/>
              </p:ext>
            </p:extLst>
          </p:nvPr>
        </p:nvGraphicFramePr>
        <p:xfrm>
          <a:off x="540000" y="3544373"/>
          <a:ext cx="8076174" cy="23774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032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2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17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52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借阅图书次数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次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次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次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次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次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及以上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人数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yt_image_11094" title="H_198.5">
            <a:extLst>
              <a:ext uri="">
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205" y="3341221"/>
            <a:ext cx="2160270" cy="252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6" name="yt_shape_11096"/>
          <p:cNvSpPr txBox="1"/>
          <p:nvPr/>
        </p:nvSpPr>
        <p:spPr>
          <a:xfrm>
            <a:off x="540000" y="1196845"/>
            <a:ext cx="926535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请你根据统计图表中的信息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解答下列问题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4" name="yt_shape_11097"/>
          <p:cNvSpPr txBox="1"/>
          <p:nvPr/>
        </p:nvSpPr>
        <p:spPr>
          <a:xfrm>
            <a:off x="540119" y="1766651"/>
            <a:ext cx="11111999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该调查统计数据的中位数是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众数是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</a:t>
            </a:r>
            <a:r>
              <a:rPr sz="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sym typeface="W:9.004961,H:43.2"/>
              </a:rPr>
              <a:t/>
            </a:r>
            <a:br>
              <a:rPr lang="en-US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sym typeface="W:9.004961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</a:t>
            </a:r>
            <a:r>
              <a:rPr sz="1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若该校共有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名学生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根据调查结果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36e93,isEnd"/>
              </a:rPr>
              <a:t>估计该校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学生在一周内借阅图书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次及以上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的人数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yt_shape_11100"/>
              <p:cNvSpPr txBox="1"/>
              <p:nvPr/>
            </p:nvSpPr>
            <p:spPr>
              <a:xfrm>
                <a:off x="540119" y="4689005"/>
                <a:ext cx="11492915" cy="19082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估计该校学生在一周内借阅图书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次及以上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d7339"/>
                  </a:rPr>
                  <a:t>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的人数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000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5" name="yt_shape_11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4689005"/>
                <a:ext cx="11492915" cy="1908215"/>
              </a:xfrm>
              <a:prstGeom prst="rect">
                <a:avLst/>
              </a:prstGeom>
              <a:blipFill>
                <a:blip r:embed="rId2"/>
                <a:stretch>
                  <a:fillRect l="-2440" t="-86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85285B17-0107-7F68-9CFE-3B0209EE2A5F}"/>
              </a:ext>
            </a:extLst>
          </p:cNvPr>
          <p:cNvSpPr txBox="1"/>
          <p:nvPr/>
        </p:nvSpPr>
        <p:spPr>
          <a:xfrm>
            <a:off x="2150321" y="1719845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17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BBA598B-EB47-564B-E07C-033039F5F8BD}"/>
              </a:ext>
            </a:extLst>
          </p:cNvPr>
          <p:cNvSpPr txBox="1"/>
          <p:nvPr/>
        </p:nvSpPr>
        <p:spPr>
          <a:xfrm>
            <a:off x="4766521" y="1719845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CCD8B53-0F3D-F9B1-4ACB-61671926D2D6}"/>
              </a:ext>
            </a:extLst>
          </p:cNvPr>
          <p:cNvSpPr txBox="1"/>
          <p:nvPr/>
        </p:nvSpPr>
        <p:spPr>
          <a:xfrm>
            <a:off x="6873132" y="2268485"/>
            <a:ext cx="13262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次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0561FF8-9F1C-77A0-AC19-9DB4EBF4F9BF}"/>
              </a:ext>
            </a:extLst>
          </p:cNvPr>
          <p:cNvSpPr txBox="1"/>
          <p:nvPr/>
        </p:nvSpPr>
        <p:spPr>
          <a:xfrm>
            <a:off x="10313246" y="2268485"/>
            <a:ext cx="5229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  <a:sym typeface="_⨹_1_69db1"/>
              </a:rPr>
              <a:t>2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/>
            </a:r>
            <a:b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08272B4-922A-B8E7-D9DA-42A3C6D86E80}"/>
              </a:ext>
            </a:extLst>
          </p:cNvPr>
          <p:cNvSpPr txBox="1"/>
          <p:nvPr/>
        </p:nvSpPr>
        <p:spPr>
          <a:xfrm>
            <a:off x="450108" y="2817125"/>
            <a:ext cx="10976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次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3" name="yt_shape_11103"/>
          <p:cNvSpPr txBox="1"/>
          <p:nvPr/>
        </p:nvSpPr>
        <p:spPr>
          <a:xfrm>
            <a:off x="540000" y="1563157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1102" name="yt_image_11102" title="H_37.12496">
            <a:extLst>
              <a:ext uri="">
                <a16:creationId xmlns="" xmlns:p14="http://schemas.microsoft.com/office/powerpoint/2010/main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602861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05" name="yt_shape_11105"/>
          <p:cNvSpPr txBox="1"/>
          <p:nvPr/>
        </p:nvSpPr>
        <p:spPr>
          <a:xfrm>
            <a:off x="540119" y="212502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某班七个兴趣小组的人数分别为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05281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已知这组数据的平均数是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9ea3b"/>
              </a:rPr>
              <a:t>则这组数据的中位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数和众数分别是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106" name="yt_table_11106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276713"/>
              </p:ext>
            </p:extLst>
          </p:nvPr>
        </p:nvGraphicFramePr>
        <p:xfrm>
          <a:off x="540085" y="3837804"/>
          <a:ext cx="5358130" cy="1097280"/>
        </p:xfrm>
        <a:graphic>
          <a:graphicData uri="http://schemas.openxmlformats.org/drawingml/2006/table">
            <a:tbl>
              <a:tblPr/>
              <a:tblGrid>
                <a:gridCol w="3145155">
                  <a:extLst>
                    <a:ext uri="{9D8B030D-6E8A-4147-A177-3AD203B41FA5}">
                      <a16:colId xmlns:a16="http://schemas.microsoft.com/office/drawing/2014/main" val="10082"/>
                    </a:ext>
                  </a:extLst>
                </a:gridCol>
                <a:gridCol w="2212975">
                  <a:extLst>
                    <a:ext uri="{9D8B030D-6E8A-4147-A177-3AD203B41FA5}">
                      <a16:colId xmlns:a16="http://schemas.microsoft.com/office/drawing/2014/main" val="10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、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525102B8-C2D1-8660-28A6-00B81D272108}"/>
              </a:ext>
            </a:extLst>
          </p:cNvPr>
          <p:cNvSpPr txBox="1"/>
          <p:nvPr/>
        </p:nvSpPr>
        <p:spPr>
          <a:xfrm>
            <a:off x="4579196" y="3175497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A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8" name="yt_shape_11108"/>
          <p:cNvSpPr txBox="1"/>
          <p:nvPr/>
        </p:nvSpPr>
        <p:spPr>
          <a:xfrm>
            <a:off x="540120" y="980830"/>
            <a:ext cx="11244276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2_92ac3"/>
              </a:rPr>
              <a:t>某校开展了全校教师学习党史活动并进行了党史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2_92ac3"/>
              </a:rPr>
              <a:t>知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竞赛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从七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八年级中各随机抽取了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名教师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34f11"/>
              </a:rPr>
              <a:t>统计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这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部分教师的竞赛成绩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竞赛成绩均为整数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满分为</a:t>
            </a:r>
            <a:r>
              <a:rPr lang="en-US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07741"/>
              </a:rPr>
              <a:t>10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分及以上为优秀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相关数据统计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整理如下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pSp>
        <p:nvGrpSpPr>
          <p:cNvPr id="11109" name="yt_shape_11109" title="H_202.3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055516" y="3451570"/>
            <a:ext cx="3382785" cy="2569610"/>
            <a:chOff x="0" y="0"/>
            <a:chExt cx="3382785" cy="2569610"/>
          </a:xfrm>
        </p:grpSpPr>
        <p:pic>
          <p:nvPicPr>
            <p:cNvPr id="2" name="yt_image_11109">
              <a:extLst>
                <a:ext uri="">
                  <a16:creationId xmlns="" xmlns:a14="http://schemas.microsoft.com/office/drawing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82785" cy="1979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11" name="yt_shape_11111" descr="{&quot;rangeId&quot;:0,&quot;IgnoreLineSpacing&quot;:1}"/>
            <p:cNvSpPr txBox="1"/>
            <p:nvPr/>
          </p:nvSpPr>
          <p:spPr>
            <a:xfrm>
              <a:off x="667440" y="20156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0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7" name="yt_shape_11117"/>
          <p:cNvSpPr txBox="1"/>
          <p:nvPr/>
        </p:nvSpPr>
        <p:spPr>
          <a:xfrm>
            <a:off x="623739" y="2730992"/>
            <a:ext cx="64857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七、八年级教师竞赛成绩统计表</a:t>
            </a:r>
          </a:p>
        </p:txBody>
      </p:sp>
      <p:graphicFrame>
        <p:nvGraphicFramePr>
          <p:cNvPr id="8" name="yt_table_11118" title="H_25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339947"/>
              </p:ext>
            </p:extLst>
          </p:nvPr>
        </p:nvGraphicFramePr>
        <p:xfrm>
          <a:off x="623620" y="3140980"/>
          <a:ext cx="7068105" cy="2743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356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6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5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七年级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八年级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平均数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中位数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众数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优秀率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45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55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yt_shape_11116"/>
          <p:cNvSpPr txBox="1"/>
          <p:nvPr/>
        </p:nvSpPr>
        <p:spPr>
          <a:xfrm>
            <a:off x="8328155" y="2564940"/>
            <a:ext cx="2951508" cy="42148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八年级教师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竞赛</a:t>
            </a:r>
            <a:endParaRPr lang="en-US" altLang="zh-CN" sz="2800" b="1" i="0" u="none" smtClean="0">
              <a:solidFill>
                <a:srgbClr val="000000"/>
              </a:solidFill>
              <a:effectLst/>
              <a:latin typeface="Times New Roman" pitchFamily="36"/>
              <a:ea typeface="楷体" pitchFamily="36"/>
            </a:endParaRPr>
          </a:p>
          <a:p>
            <a:pPr algn="ctr" eaLnBrk="1" latinLnBrk="0" hangingPunct="0">
              <a:lnSpc>
                <a:spcPct val="100000"/>
              </a:lnSpc>
            </a:pP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成绩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扇形统计图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4" name="yt_shape_11114"/>
          <p:cNvSpPr txBox="1"/>
          <p:nvPr/>
        </p:nvSpPr>
        <p:spPr>
          <a:xfrm>
            <a:off x="540000" y="1866932"/>
            <a:ext cx="763510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抽取七年级教师的竞赛成绩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（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：</a:t>
            </a:r>
            <a:r>
              <a:rPr lang="zh-CN" altLang="zh-CN" sz="36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）：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1115" name="yt_shape_11115"/>
          <p:cNvSpPr txBox="1"/>
          <p:nvPr/>
        </p:nvSpPr>
        <p:spPr>
          <a:xfrm>
            <a:off x="540000" y="2972000"/>
            <a:ext cx="717023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5" name="yt_shape_11120"/>
          <p:cNvSpPr txBox="1"/>
          <p:nvPr/>
        </p:nvSpPr>
        <p:spPr>
          <a:xfrm>
            <a:off x="540119" y="3573010"/>
            <a:ext cx="7369005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根据以上信息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解答下列问题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：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7333B01-4C83-C341-2E27-B2840D38CFCB}"/>
              </a:ext>
            </a:extLst>
          </p:cNvPr>
          <p:cNvSpPr txBox="1"/>
          <p:nvPr/>
        </p:nvSpPr>
        <p:spPr>
          <a:xfrm>
            <a:off x="4214071" y="4074844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31EE7ED-4C4C-66D2-12D1-33A81A8A6026}"/>
              </a:ext>
            </a:extLst>
          </p:cNvPr>
          <p:cNvSpPr txBox="1"/>
          <p:nvPr/>
        </p:nvSpPr>
        <p:spPr>
          <a:xfrm>
            <a:off x="6601671" y="4074844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2" name="yt_shape_11122"/>
          <p:cNvSpPr txBox="1"/>
          <p:nvPr/>
        </p:nvSpPr>
        <p:spPr>
          <a:xfrm>
            <a:off x="540120" y="1992499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估计该校七年级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名教师中竞赛成绩达到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4c12a"/>
              </a:rPr>
              <a:t>分及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以上的人数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23" name="yt_shape_11123"/>
              <p:cNvSpPr txBox="1"/>
              <p:nvPr/>
            </p:nvSpPr>
            <p:spPr>
              <a:xfrm>
                <a:off x="540120" y="3151283"/>
                <a:ext cx="11492915" cy="135421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估计该校七年级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名教师中竞赛成绩达到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8a29b"/>
                  </a:rPr>
                  <a:t>8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分及以上的人数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𝟏𝟕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人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123" name="yt_shape_11123" descr="{&quot;rangeId&quot;:25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3151283"/>
                <a:ext cx="11492915" cy="1354217"/>
              </a:xfrm>
              <a:prstGeom prst="rect">
                <a:avLst/>
              </a:prstGeom>
              <a:blipFill>
                <a:blip r:embed="rId2"/>
                <a:stretch>
                  <a:fillRect l="-2440" t="-12162" b="-99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2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4" name="yt_shape_11034"/>
          <p:cNvSpPr txBox="1"/>
          <p:nvPr/>
        </p:nvSpPr>
        <p:spPr>
          <a:xfrm>
            <a:off x="540119" y="1033008"/>
            <a:ext cx="11492915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中位数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4_df454,isEnd"/>
              </a:rPr>
              <a:t>把一组数据中的每一个数据按从小到大的顺序重新排列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位于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位置的一个数或两个数的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  <a:t/>
            </a:r>
            <a:br>
              <a:rPr lang="zh-CN" altLang="zh-CN" sz="3600" b="1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sym typeface="W:9.005039,H:43.2"/>
              </a:rPr>
            </a:b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叫做这组数据的中位数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注意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一组数据有且只有一个中位数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7_d16af,isEnd"/>
              </a:rPr>
              <a:t>当数据的个数是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奇数时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中位数是这组数据中的一个数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6_45e89,isEnd"/>
              </a:rPr>
              <a:t>当数据的个数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是偶数时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9_fe65c,isEnd"/>
              </a:rPr>
              <a:t>中位数是从小到大排序后最中间两个数的算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术平均数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它不一定是这组数据中的某个数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D2B8B02-2D79-CE37-36E0-B6A9FF74F1FD}"/>
              </a:ext>
            </a:extLst>
          </p:cNvPr>
          <p:cNvSpPr txBox="1"/>
          <p:nvPr/>
        </p:nvSpPr>
        <p:spPr>
          <a:xfrm>
            <a:off x="2744046" y="2083482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最中间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F894742-8913-6FC9-2C3E-B4AF0E440B47}"/>
              </a:ext>
            </a:extLst>
          </p:cNvPr>
          <p:cNvSpPr txBox="1"/>
          <p:nvPr/>
        </p:nvSpPr>
        <p:spPr>
          <a:xfrm>
            <a:off x="10084646" y="2083482"/>
            <a:ext cx="167074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  <a:sym typeface="_⨹_3_80c98"/>
              </a:rPr>
              <a:t>算术平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/>
            </a:r>
            <a:b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</a:b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EE21D8E-6A0D-6558-7008-45524383DC6F}"/>
              </a:ext>
            </a:extLst>
          </p:cNvPr>
          <p:cNvSpPr txBox="1"/>
          <p:nvPr/>
        </p:nvSpPr>
        <p:spPr>
          <a:xfrm>
            <a:off x="450108" y="2632122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均数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7" name="yt_shape_11037"/>
          <p:cNvSpPr txBox="1"/>
          <p:nvPr/>
        </p:nvSpPr>
        <p:spPr>
          <a:xfrm>
            <a:off x="540119" y="1033008"/>
            <a:ext cx="11492915" cy="4431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众数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在一组数据中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</a:t>
            </a:r>
            <a:r>
              <a:rPr sz="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5f2bc,isEnd"/>
              </a:rPr>
              <a:t>的数据叫做这组数据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的众数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注意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众数一定是这组数据中出现次数最多的数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2_841ed,isEnd"/>
              </a:rPr>
              <a:t>当数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据中有两个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或两个以上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1_301fd,isEnd"/>
              </a:rPr>
              <a:t>数据出现的次数同样最多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那么这两个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或两个以上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数据都为众数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3_3a0ed,isEnd"/>
              </a:rPr>
              <a:t>若一组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数据中所有数据出现的次数都是一样的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6_e0949,isEnd"/>
              </a:rPr>
              <a:t>此时我们说这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组数据没有众数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270D82C-88FB-E9F2-45C8-B5C6F7AC604F}"/>
              </a:ext>
            </a:extLst>
          </p:cNvPr>
          <p:cNvSpPr txBox="1"/>
          <p:nvPr/>
        </p:nvSpPr>
        <p:spPr>
          <a:xfrm>
            <a:off x="4120408" y="1534842"/>
            <a:ext cx="339159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出现次数最多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1" name="yt_shape_11041"/>
          <p:cNvSpPr txBox="1"/>
          <p:nvPr/>
        </p:nvSpPr>
        <p:spPr>
          <a:xfrm>
            <a:off x="6095968" y="903124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1042" name="yt_shape_11042"/>
          <p:cNvSpPr txBox="1"/>
          <p:nvPr/>
        </p:nvSpPr>
        <p:spPr>
          <a:xfrm>
            <a:off x="540000" y="1230911"/>
            <a:ext cx="324287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中位数</a:t>
            </a:r>
          </a:p>
        </p:txBody>
      </p:sp>
      <p:sp>
        <p:nvSpPr>
          <p:cNvPr id="11043" name="yt_shape_11043"/>
          <p:cNvSpPr txBox="1"/>
          <p:nvPr/>
        </p:nvSpPr>
        <p:spPr>
          <a:xfrm>
            <a:off x="540119" y="1835697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春节期间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4_8a26e,isEnd"/>
              </a:rPr>
              <a:t>大量游客慕名前往重庆市某著名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旅游景点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市旅游局统计了春节期间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天的游客数量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2944,isEnd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绘制了如图所示的折线统计图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147af,isEnd"/>
              </a:rPr>
              <a:t>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147af,isEnd"/>
              </a:rPr>
              <a:t>这五天游客数量的中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位数为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万人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3" name="yt_shape_1731295669816">
            <a:extLst>
              <a:ext uri="{FF2B5EF4-FFF2-40B4-BE49-F238E27FC236}">
                <a16:creationId xmlns:a16="http://schemas.microsoft.com/office/drawing/2014/main" id="{AB062235-31B5-575F-9A45-0EB31B248D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930274"/>
            <a:ext cx="692342" cy="35948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7F87813C-B476-07A9-FE9C-0030F9D19499}"/>
              </a:ext>
            </a:extLst>
          </p:cNvPr>
          <p:cNvSpPr txBox="1"/>
          <p:nvPr/>
        </p:nvSpPr>
        <p:spPr>
          <a:xfrm>
            <a:off x="2285258" y="4005132"/>
            <a:ext cx="15548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23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yt_image_11044">
            <a:extLst>
              <a:ext uri="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1888" y="3063274"/>
            <a:ext cx="3255497" cy="266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6" name="yt_shape_11046"/>
          <p:cNvSpPr txBox="1"/>
          <p:nvPr/>
        </p:nvSpPr>
        <p:spPr>
          <a:xfrm>
            <a:off x="540000" y="1244574"/>
            <a:ext cx="1088599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在一次活动中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某社区志愿者小分队年龄如表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1047" name="yt_table_11047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545520"/>
              </p:ext>
            </p:extLst>
          </p:nvPr>
        </p:nvGraphicFramePr>
        <p:xfrm>
          <a:off x="540000" y="2001724"/>
          <a:ext cx="11111998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77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70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年龄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岁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人数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049" name="yt_shape_11049"/>
          <p:cNvSpPr txBox="1"/>
          <p:nvPr/>
        </p:nvSpPr>
        <p:spPr>
          <a:xfrm>
            <a:off x="540000" y="3551601"/>
            <a:ext cx="820737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名队员年龄的中位数是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050" name="yt_table_11050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056286"/>
              </p:ext>
            </p:extLst>
          </p:nvPr>
        </p:nvGraphicFramePr>
        <p:xfrm>
          <a:off x="540085" y="4156387"/>
          <a:ext cx="6264910" cy="1097280"/>
        </p:xfrm>
        <a:graphic>
          <a:graphicData uri="http://schemas.openxmlformats.org/drawingml/2006/table">
            <a:tbl>
              <a:tblPr/>
              <a:tblGrid>
                <a:gridCol w="3145155">
                  <a:extLst>
                    <a:ext uri="{9D8B030D-6E8A-4147-A177-3AD203B41FA5}">
                      <a16:colId xmlns:a16="http://schemas.microsoft.com/office/drawing/2014/main" val="10084"/>
                    </a:ext>
                  </a:extLst>
                </a:gridCol>
                <a:gridCol w="3119755">
                  <a:extLst>
                    <a:ext uri="{9D8B030D-6E8A-4147-A177-3AD203B41FA5}">
                      <a16:colId xmlns:a16="http://schemas.microsoft.com/office/drawing/2014/main" val="100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20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26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30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2DD935D6-782A-8AFF-33F5-E39FDE4D73C0}"/>
              </a:ext>
            </a:extLst>
          </p:cNvPr>
          <p:cNvSpPr txBox="1"/>
          <p:nvPr/>
        </p:nvSpPr>
        <p:spPr>
          <a:xfrm>
            <a:off x="7330214" y="350479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3" name="yt_shape_11053"/>
          <p:cNvSpPr txBox="1"/>
          <p:nvPr/>
        </p:nvSpPr>
        <p:spPr>
          <a:xfrm>
            <a:off x="540000" y="1052835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1052" name="yt_image_11052">
            <a:extLst>
              <a:ext uri="">
                <a16:creationId xmlns="" xmlns:p14="http://schemas.microsoft.com/office/powerpoint/2010/main" xmlns:mc="http://schemas.openxmlformats.org/markup-compatibility/2006" xmlns:a14="http://schemas.microsoft.com/office/drawing/2010/main" xmlns:a16="http://schemas.microsoft.com/office/drawing/2014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092539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55" name="yt_shape_11055"/>
          <p:cNvSpPr txBox="1"/>
          <p:nvPr/>
        </p:nvSpPr>
        <p:spPr>
          <a:xfrm>
            <a:off x="540119" y="156391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某校共有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名初中生参加足球兴趣小组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9f294"/>
              </a:rPr>
              <a:t>他们的年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龄统计情况如图所示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ec1d8"/>
              </a:rPr>
              <a:t>名学生年龄的中位数是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059" name="yt_table_11059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410440"/>
              </p:ext>
            </p:extLst>
          </p:nvPr>
        </p:nvGraphicFramePr>
        <p:xfrm>
          <a:off x="540085" y="3284990"/>
          <a:ext cx="6264910" cy="1097280"/>
        </p:xfrm>
        <a:graphic>
          <a:graphicData uri="http://schemas.openxmlformats.org/drawingml/2006/table">
            <a:tbl>
              <a:tblPr/>
              <a:tblGrid>
                <a:gridCol w="3145155">
                  <a:extLst>
                    <a:ext uri="{9D8B030D-6E8A-4147-A177-3AD203B41FA5}">
                      <a16:colId xmlns:a16="http://schemas.microsoft.com/office/drawing/2014/main" val="10086"/>
                    </a:ext>
                  </a:extLst>
                </a:gridCol>
                <a:gridCol w="3119755">
                  <a:extLst>
                    <a:ext uri="{9D8B030D-6E8A-4147-A177-3AD203B41FA5}">
                      <a16:colId xmlns:a16="http://schemas.microsoft.com/office/drawing/2014/main" val="100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</a:tbl>
          </a:graphicData>
        </a:graphic>
      </p:graphicFrame>
      <p:grpSp>
        <p:nvGrpSpPr>
          <p:cNvPr id="11056" name="yt_shape_11056_skip" title="H_229.3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608105" y="2923608"/>
            <a:ext cx="3901215" cy="2912510"/>
            <a:chOff x="0" y="0"/>
            <a:chExt cx="3901215" cy="2912510"/>
          </a:xfrm>
        </p:grpSpPr>
        <p:pic>
          <p:nvPicPr>
            <p:cNvPr id="2" name="yt_image_11056">
              <a:extLst>
                <a:ext uri="">
                  <a16:creationId xmlns="" xmlns:mc="http://schemas.openxmlformats.org/markup-compatibility/2006" xmlns:a14="http://schemas.microsoft.com/office/drawing/2010/main" xmlns:p14="http://schemas.microsoft.com/office/powerpoint/2010/main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901215" cy="2322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58" name="yt_shape_11058" descr="{&quot;rangeId&quot;:0,&quot;IgnoreLineSpacing&quot;:1}"/>
            <p:cNvSpPr txBox="1"/>
            <p:nvPr/>
          </p:nvSpPr>
          <p:spPr>
            <a:xfrm>
              <a:off x="926655" y="2358512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AEF0DB50-D10B-3CC4-50DB-F40004327029}"/>
              </a:ext>
            </a:extLst>
          </p:cNvPr>
          <p:cNvSpPr txBox="1"/>
          <p:nvPr/>
        </p:nvSpPr>
        <p:spPr>
          <a:xfrm>
            <a:off x="1367683" y="2614387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1" name="yt_shape_11061"/>
          <p:cNvSpPr txBox="1"/>
          <p:nvPr/>
        </p:nvSpPr>
        <p:spPr>
          <a:xfrm>
            <a:off x="540120" y="1131210"/>
            <a:ext cx="11244276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青少年是祖国的未来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民族的希望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有效保护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efc8"/>
              </a:rPr>
              <a:t>积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极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促进青少年身心健康成长十分重要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76800"/>
              </a:rPr>
              <a:t>某校为了了解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76800"/>
              </a:rPr>
              <a:t>八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年级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学生的身体健康情况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766f9"/>
              </a:rPr>
              <a:t>从八年级随机抽取了若干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766f9"/>
              </a:rPr>
              <a:t>名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学生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测量他们的体重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均取整数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kg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7bd80"/>
              </a:rPr>
              <a:t>并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7bd80"/>
              </a:rPr>
              <a:t>将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他们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的体重进行整理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绘制了如下统计表与统计图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3" name="yt_table_11062" title="H_302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007046"/>
              </p:ext>
            </p:extLst>
          </p:nvPr>
        </p:nvGraphicFramePr>
        <p:xfrm>
          <a:off x="539999" y="2912220"/>
          <a:ext cx="7212115" cy="31089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44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1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6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组别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体重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kg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频数</a:t>
                      </a:r>
                      <a:r>
                        <a:rPr lang="zh-CN" altLang="zh-CN" sz="2800" b="1" i="0" u="none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人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39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～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46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46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～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53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53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～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60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60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～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67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E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67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～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74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28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4" name="yt_shape_11069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754030" y="3131888"/>
            <a:ext cx="2095244" cy="2669623"/>
            <a:chOff x="0" y="0"/>
            <a:chExt cx="2095244" cy="2669623"/>
          </a:xfrm>
        </p:grpSpPr>
        <p:pic>
          <p:nvPicPr>
            <p:cNvPr id="5" name="yt_image_11069" descr="{&quot;rangeId&quot;:0,&quot;⚘_3&quot;:1}">
              <a:extLst>
                <a:ext uri="">
                  <a16:creationId xmlns="" xmlns:p14="http://schemas.microsoft.com/office/powerpoint/2010/main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079625" cy="2079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1071" descr="{&quot;rangeId&quot;:0,&quot;IgnoreLineSpacing&quot;:1}"/>
            <p:cNvSpPr txBox="1"/>
            <p:nvPr/>
          </p:nvSpPr>
          <p:spPr>
            <a:xfrm>
              <a:off x="11340" y="21156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4" name="yt_shape_11064"/>
          <p:cNvSpPr txBox="1"/>
          <p:nvPr/>
        </p:nvSpPr>
        <p:spPr>
          <a:xfrm>
            <a:off x="540000" y="1798623"/>
            <a:ext cx="8303555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知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组中的具体体重为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4" name="yt_shape_11066"/>
          <p:cNvSpPr txBox="1"/>
          <p:nvPr/>
        </p:nvSpPr>
        <p:spPr>
          <a:xfrm>
            <a:off x="540000" y="2976218"/>
            <a:ext cx="64857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根据以上信息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回答下列问题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5" name="yt_shape_11067"/>
          <p:cNvSpPr txBox="1"/>
          <p:nvPr/>
        </p:nvSpPr>
        <p:spPr>
          <a:xfrm>
            <a:off x="540119" y="358100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填空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bcd3c,isEnd"/>
              </a:rPr>
              <a:t>所抽取学生体重的中位数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 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735BAC6-61C1-FF23-507C-4BA8DBBB1E85}"/>
              </a:ext>
            </a:extLst>
          </p:cNvPr>
          <p:cNvSpPr txBox="1"/>
          <p:nvPr/>
        </p:nvSpPr>
        <p:spPr>
          <a:xfrm>
            <a:off x="4214071" y="3534198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F562AFB-5A92-F7E5-B4DA-7D22B7D07FBC}"/>
              </a:ext>
            </a:extLst>
          </p:cNvPr>
          <p:cNvSpPr txBox="1"/>
          <p:nvPr/>
        </p:nvSpPr>
        <p:spPr>
          <a:xfrm>
            <a:off x="1481983" y="408283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56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3" name="yt_shape_11073"/>
          <p:cNvSpPr txBox="1"/>
          <p:nvPr/>
        </p:nvSpPr>
        <p:spPr>
          <a:xfrm>
            <a:off x="540119" y="981616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所抽取学生的平均体重为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58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fed05"/>
              </a:rPr>
              <a:t>小敏的体重是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kg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0_e0da9"/>
              </a:rPr>
              <a:t>小敏推测自己的体重在所抽取的学生中处于中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下游水平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请问小敏的推测正确吗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请简单说明理由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4" name="yt_shape_11074"/>
          <p:cNvSpPr txBox="1"/>
          <p:nvPr/>
        </p:nvSpPr>
        <p:spPr>
          <a:xfrm>
            <a:off x="540119" y="2846761"/>
            <a:ext cx="9377290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不正确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理由如下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因为小敏的体重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57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高于中位数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kg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19_42a8a"/>
              </a:rPr>
              <a:t>所以小敏的体重在所抽取的学生中处于中上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游水平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1075" name="yt_shape_1107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9572374" y="2846761"/>
            <a:ext cx="2095244" cy="2669623"/>
            <a:chOff x="0" y="0"/>
            <a:chExt cx="2095244" cy="2669623"/>
          </a:xfrm>
        </p:grpSpPr>
        <p:pic>
          <p:nvPicPr>
            <p:cNvPr id="5" name="yt_image_11075" descr="{&quot;rangeId&quot;:0,&quot;⚘_3&quot;:1}">
              <a:extLst>
                <a:ext uri="">
                  <a16:creationId xmlns="" xmlns:p14="http://schemas.microsoft.com/office/powerpoint/2010/main" xmlns:a14="http://schemas.microsoft.com/office/drawing/2010/main" xmlns:mc="http://schemas.openxmlformats.org/markup-compatibility/2006" xmlns:a16="http://schemas.microsoft.com/office/drawing/2014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079625" cy="2079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77" name="yt_shape_11077" descr="{&quot;rangeId&quot;:0,&quot;IgnoreLineSpacing&quot;:1}"/>
            <p:cNvSpPr txBox="1"/>
            <p:nvPr/>
          </p:nvSpPr>
          <p:spPr>
            <a:xfrm>
              <a:off x="11340" y="2115625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27</TotalTime>
  <Words>827</Words>
  <Application>Microsoft Office PowerPoint</Application>
  <PresentationFormat>宽屏</PresentationFormat>
  <Paragraphs>147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73" baseType="lpstr">
      <vt:lpstr>,isEnd</vt:lpstr>
      <vt:lpstr>_⨹_1_05281</vt:lpstr>
      <vt:lpstr>_⨹_1_22944,isEnd</vt:lpstr>
      <vt:lpstr>_⨹_1_23cf9</vt:lpstr>
      <vt:lpstr>_⨹_1_25886</vt:lpstr>
      <vt:lpstr>_⨹_1_69db1</vt:lpstr>
      <vt:lpstr>_⨹_1_731da</vt:lpstr>
      <vt:lpstr>_⨹_1_7efc8</vt:lpstr>
      <vt:lpstr>_⨹_1_8a29b</vt:lpstr>
      <vt:lpstr>_⨹_1_d7339</vt:lpstr>
      <vt:lpstr>_⨹_1_feefc</vt:lpstr>
      <vt:lpstr>_⨹_10_147af,isEnd</vt:lpstr>
      <vt:lpstr>_⨹_10_ec1d8</vt:lpstr>
      <vt:lpstr>_⨹_11_301fd,isEnd</vt:lpstr>
      <vt:lpstr>_⨹_11_bcd3c,isEnd</vt:lpstr>
      <vt:lpstr>_⨹_12_766f9</vt:lpstr>
      <vt:lpstr>_⨹_14_8a26e,isEnd</vt:lpstr>
      <vt:lpstr>_⨹_19_42a8a</vt:lpstr>
      <vt:lpstr>_⨹_19_fe65c,isEnd</vt:lpstr>
      <vt:lpstr>_⨹_2_07741</vt:lpstr>
      <vt:lpstr>_⨹_2_34f11</vt:lpstr>
      <vt:lpstr>_⨹_2_4c12a</vt:lpstr>
      <vt:lpstr>_⨹_2_7bd80</vt:lpstr>
      <vt:lpstr>_⨹_2_841ed,isEnd</vt:lpstr>
      <vt:lpstr>_⨹_20_e0da9</vt:lpstr>
      <vt:lpstr>_⨹_22_92ac3</vt:lpstr>
      <vt:lpstr>_⨹_24_df454,isEnd</vt:lpstr>
      <vt:lpstr>_⨹_3_3a0ed,isEnd</vt:lpstr>
      <vt:lpstr>_⨹_3_80c98</vt:lpstr>
      <vt:lpstr>_⨹_4_36e93,isEnd</vt:lpstr>
      <vt:lpstr>_⨹_4_6f93c</vt:lpstr>
      <vt:lpstr>_⨹_4_9f294</vt:lpstr>
      <vt:lpstr>_⨹_5_4874f</vt:lpstr>
      <vt:lpstr>_⨹_6_45e89,isEnd</vt:lpstr>
      <vt:lpstr>_⨹_6_e0949,isEnd</vt:lpstr>
      <vt:lpstr>_⨹_6_fed05</vt:lpstr>
      <vt:lpstr>_⨹_7_76800</vt:lpstr>
      <vt:lpstr>_⨹_7_d16af,isEnd</vt:lpstr>
      <vt:lpstr>_⨹_8_9ea3b</vt:lpstr>
      <vt:lpstr>_⨹_8_ef927</vt:lpstr>
      <vt:lpstr>_⨹_9_5f2bc,isEnd</vt:lpstr>
      <vt:lpstr>_⨹_9_d1fa2</vt:lpstr>
      <vt:lpstr>Finished</vt:lpstr>
      <vt:lpstr>W:9.004961,H:43.2</vt:lpstr>
      <vt:lpstr>W:9.005039,H:43.2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15</cp:revision>
  <dcterms:created xsi:type="dcterms:W3CDTF">2024-11-11T03:24:32Z</dcterms:created>
  <dcterms:modified xsi:type="dcterms:W3CDTF">2024-11-24T02:44:07Z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